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61" r:id="rId5"/>
    <p:sldId id="263" r:id="rId6"/>
    <p:sldId id="264" r:id="rId7"/>
    <p:sldId id="262" r:id="rId8"/>
    <p:sldId id="265" r:id="rId9"/>
    <p:sldId id="266" r:id="rId10"/>
    <p:sldId id="269" r:id="rId11"/>
    <p:sldId id="267" r:id="rId12"/>
    <p:sldId id="268" r:id="rId13"/>
    <p:sldId id="270"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460EC511-7403-4222-8562-65870C1F50AB}" type="datetimeFigureOut">
              <a:rPr lang="nl-NL" smtClean="0"/>
              <a:t>23-11-2018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AF5A84-297A-440E-B9D2-E6911E60D94E}" type="slidenum">
              <a:rPr lang="nl-NL" smtClean="0"/>
              <a:t>‹nr.›</a:t>
            </a:fld>
            <a:endParaRPr lang="nl-NL"/>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1898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60EC511-7403-4222-8562-65870C1F50AB}" type="datetimeFigureOut">
              <a:rPr lang="nl-NL" smtClean="0"/>
              <a:t>23-11-2018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74902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smtClean="0"/>
              <a:t>Klik om de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60EC511-7403-4222-8562-65870C1F50AB}" type="datetimeFigureOut">
              <a:rPr lang="nl-NL" smtClean="0"/>
              <a:t>23-11-2018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AF5A84-297A-440E-B9D2-E6911E60D94E}" type="slidenum">
              <a:rPr lang="nl-NL" smtClean="0"/>
              <a:t>‹nr.›</a:t>
            </a:fld>
            <a:endParaRPr lang="nl-N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42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460EC511-7403-4222-8562-65870C1F50AB}" type="datetimeFigureOut">
              <a:rPr lang="nl-NL" smtClean="0"/>
              <a:t>23-11-2018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215974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smtClean="0"/>
              <a:t>Klik om de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460EC511-7403-4222-8562-65870C1F50AB}" type="datetimeFigureOut">
              <a:rPr lang="nl-NL" smtClean="0"/>
              <a:t>23-11-2018</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6AF5A84-297A-440E-B9D2-E6911E60D94E}" type="slidenum">
              <a:rPr lang="nl-NL" smtClean="0"/>
              <a:t>‹nr.›</a:t>
            </a:fld>
            <a:endParaRPr lang="nl-NL"/>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514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460EC511-7403-4222-8562-65870C1F50AB}" type="datetimeFigureOut">
              <a:rPr lang="nl-NL" smtClean="0"/>
              <a:t>23-11-2018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127743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smtClean="0"/>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460EC511-7403-4222-8562-65870C1F50AB}" type="datetimeFigureOut">
              <a:rPr lang="nl-NL" smtClean="0"/>
              <a:t>23-11-2018</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313264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460EC511-7403-4222-8562-65870C1F50AB}" type="datetimeFigureOut">
              <a:rPr lang="nl-NL" smtClean="0"/>
              <a:t>23-11-2018</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59397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EC511-7403-4222-8562-65870C1F50AB}" type="datetimeFigureOut">
              <a:rPr lang="nl-NL" smtClean="0"/>
              <a:t>23-11-2018</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199949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smtClean="0"/>
              <a:t>Klik om de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60EC511-7403-4222-8562-65870C1F50AB}" type="datetimeFigureOut">
              <a:rPr lang="nl-NL" smtClean="0"/>
              <a:t>23-11-2018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6AF5A84-297A-440E-B9D2-E6911E60D94E}" type="slidenum">
              <a:rPr lang="nl-NL" smtClean="0"/>
              <a:t>‹nr.›</a:t>
            </a:fld>
            <a:endParaRPr lang="nl-NL"/>
          </a:p>
        </p:txBody>
      </p:sp>
    </p:spTree>
    <p:extLst>
      <p:ext uri="{BB962C8B-B14F-4D97-AF65-F5344CB8AC3E}">
        <p14:creationId xmlns:p14="http://schemas.microsoft.com/office/powerpoint/2010/main" val="29663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460EC511-7403-4222-8562-65870C1F50AB}" type="datetimeFigureOut">
              <a:rPr lang="nl-NL" smtClean="0"/>
              <a:t>23-11-2018</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6AF5A84-297A-440E-B9D2-E6911E60D94E}" type="slidenum">
              <a:rPr lang="nl-NL" smtClean="0"/>
              <a:t>‹nr.›</a:t>
            </a:fld>
            <a:endParaRPr lang="nl-N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23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60EC511-7403-4222-8562-65870C1F50AB}" type="datetimeFigureOut">
              <a:rPr lang="nl-NL" smtClean="0"/>
              <a:t>23-11-2018</a:t>
            </a:fld>
            <a:endParaRPr lang="nl-N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nl-N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6AF5A84-297A-440E-B9D2-E6911E60D94E}" type="slidenum">
              <a:rPr lang="nl-NL" smtClean="0"/>
              <a:t>‹nr.›</a:t>
            </a:fld>
            <a:endParaRPr lang="nl-NL"/>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630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fPSXE5vCbUI" TargetMode="External"/><Relationship Id="rId2" Type="http://schemas.openxmlformats.org/officeDocument/2006/relationships/hyperlink" Target="https://www.youtube.com/watch?v=mRYdz3wr3u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Medische kennis</a:t>
            </a:r>
            <a:endParaRPr lang="nl-NL" dirty="0"/>
          </a:p>
        </p:txBody>
      </p:sp>
      <p:sp>
        <p:nvSpPr>
          <p:cNvPr id="3" name="Ondertitel 2"/>
          <p:cNvSpPr>
            <a:spLocks noGrp="1"/>
          </p:cNvSpPr>
          <p:nvPr>
            <p:ph type="subTitle" idx="1"/>
          </p:nvPr>
        </p:nvSpPr>
        <p:spPr/>
        <p:txBody>
          <a:bodyPr/>
          <a:lstStyle/>
          <a:p>
            <a:r>
              <a:rPr lang="nl-NL" dirty="0" smtClean="0"/>
              <a:t>Arteriosclerose</a:t>
            </a:r>
          </a:p>
          <a:p>
            <a:r>
              <a:rPr lang="nl-NL" dirty="0" smtClean="0"/>
              <a:t>D17vab</a:t>
            </a:r>
            <a:endParaRPr lang="nl-NL" dirty="0"/>
          </a:p>
        </p:txBody>
      </p:sp>
    </p:spTree>
    <p:extLst>
      <p:ext uri="{BB962C8B-B14F-4D97-AF65-F5344CB8AC3E}">
        <p14:creationId xmlns:p14="http://schemas.microsoft.com/office/powerpoint/2010/main" val="2506233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665364" cy="1499616"/>
          </a:xfrm>
        </p:spPr>
        <p:txBody>
          <a:bodyPr/>
          <a:lstStyle/>
          <a:p>
            <a:r>
              <a:rPr lang="nl-NL" dirty="0" smtClean="0"/>
              <a:t>Behandeling arteriosclerose</a:t>
            </a:r>
            <a:endParaRPr lang="nl-NL" dirty="0"/>
          </a:p>
        </p:txBody>
      </p:sp>
      <p:sp>
        <p:nvSpPr>
          <p:cNvPr id="3" name="Tijdelijke aanduiding voor inhoud 2"/>
          <p:cNvSpPr>
            <a:spLocks noGrp="1"/>
          </p:cNvSpPr>
          <p:nvPr>
            <p:ph idx="1"/>
          </p:nvPr>
        </p:nvSpPr>
        <p:spPr>
          <a:xfrm>
            <a:off x="1024129" y="2286000"/>
            <a:ext cx="6785342" cy="4023360"/>
          </a:xfrm>
        </p:spPr>
        <p:txBody>
          <a:bodyPr>
            <a:normAutofit fontScale="92500" lnSpcReduction="10000"/>
          </a:bodyPr>
          <a:lstStyle/>
          <a:p>
            <a:pPr>
              <a:buFont typeface="Arial" panose="020B0604020202020204" pitchFamily="34" charset="0"/>
              <a:buChar char="•"/>
            </a:pPr>
            <a:r>
              <a:rPr lang="nl-NL" dirty="0" smtClean="0"/>
              <a:t> </a:t>
            </a:r>
            <a:r>
              <a:rPr lang="nl-NL" u="sng" dirty="0" smtClean="0"/>
              <a:t>Verwijding van de vaten</a:t>
            </a:r>
            <a:r>
              <a:rPr lang="nl-NL" dirty="0" smtClean="0"/>
              <a:t>: </a:t>
            </a:r>
            <a:r>
              <a:rPr lang="nl-NL" b="1" dirty="0" smtClean="0"/>
              <a:t>medicijnen</a:t>
            </a:r>
            <a:r>
              <a:rPr lang="nl-NL" dirty="0" smtClean="0"/>
              <a:t>, vaatvernauwende stoffen zoals </a:t>
            </a:r>
            <a:r>
              <a:rPr lang="nl-NL" b="1" dirty="0" smtClean="0"/>
              <a:t>nicotine</a:t>
            </a:r>
            <a:r>
              <a:rPr lang="nl-NL" dirty="0" smtClean="0"/>
              <a:t> te vermijden.</a:t>
            </a:r>
          </a:p>
          <a:p>
            <a:pPr>
              <a:buFont typeface="Arial" panose="020B0604020202020204" pitchFamily="34" charset="0"/>
              <a:buChar char="•"/>
            </a:pPr>
            <a:r>
              <a:rPr lang="nl-NL" dirty="0"/>
              <a:t> </a:t>
            </a:r>
            <a:r>
              <a:rPr lang="nl-NL" u="sng" dirty="0" smtClean="0"/>
              <a:t>Stimulering van de bloedsomloop</a:t>
            </a:r>
            <a:r>
              <a:rPr lang="nl-NL" dirty="0" smtClean="0"/>
              <a:t>: voorschrijven </a:t>
            </a:r>
            <a:r>
              <a:rPr lang="nl-NL" b="1" dirty="0" smtClean="0"/>
              <a:t>lichaamsoefeningen</a:t>
            </a:r>
            <a:r>
              <a:rPr lang="nl-NL" dirty="0" smtClean="0"/>
              <a:t>, </a:t>
            </a:r>
            <a:r>
              <a:rPr lang="nl-NL" b="1" dirty="0" smtClean="0"/>
              <a:t>massage</a:t>
            </a:r>
            <a:r>
              <a:rPr lang="nl-NL" dirty="0" smtClean="0"/>
              <a:t>.</a:t>
            </a:r>
          </a:p>
          <a:p>
            <a:pPr>
              <a:buFont typeface="Arial" panose="020B0604020202020204" pitchFamily="34" charset="0"/>
              <a:buChar char="•"/>
            </a:pPr>
            <a:r>
              <a:rPr lang="nl-NL" dirty="0"/>
              <a:t> </a:t>
            </a:r>
            <a:r>
              <a:rPr lang="nl-NL" u="sng" dirty="0" smtClean="0"/>
              <a:t>Verdere afzetting tegengaan</a:t>
            </a:r>
            <a:r>
              <a:rPr lang="nl-NL" dirty="0" smtClean="0"/>
              <a:t>: verlaging van het </a:t>
            </a:r>
            <a:r>
              <a:rPr lang="nl-NL" b="1" dirty="0" smtClean="0"/>
              <a:t>cholesterolgehalte</a:t>
            </a:r>
            <a:r>
              <a:rPr lang="nl-NL" dirty="0"/>
              <a:t> </a:t>
            </a:r>
            <a:r>
              <a:rPr lang="nl-NL" dirty="0" smtClean="0"/>
              <a:t>van het bloed d.m.v. </a:t>
            </a:r>
            <a:r>
              <a:rPr lang="nl-NL" b="1" dirty="0" smtClean="0"/>
              <a:t>medicijnen</a:t>
            </a:r>
            <a:r>
              <a:rPr lang="nl-NL" dirty="0" smtClean="0"/>
              <a:t> of </a:t>
            </a:r>
            <a:r>
              <a:rPr lang="nl-NL" b="1" dirty="0" smtClean="0"/>
              <a:t>dieet</a:t>
            </a:r>
            <a:r>
              <a:rPr lang="nl-NL" dirty="0" smtClean="0"/>
              <a:t>.</a:t>
            </a:r>
          </a:p>
          <a:p>
            <a:pPr>
              <a:buFont typeface="Arial" panose="020B0604020202020204" pitchFamily="34" charset="0"/>
              <a:buChar char="•"/>
            </a:pPr>
            <a:r>
              <a:rPr lang="nl-NL" dirty="0"/>
              <a:t> </a:t>
            </a:r>
            <a:r>
              <a:rPr lang="nl-NL" u="sng" dirty="0" smtClean="0"/>
              <a:t>Eventueel chirurgie:</a:t>
            </a:r>
            <a:r>
              <a:rPr lang="nl-NL" dirty="0" smtClean="0"/>
              <a:t> </a:t>
            </a:r>
            <a:r>
              <a:rPr lang="nl-NL" b="1" dirty="0" smtClean="0"/>
              <a:t>dotteren</a:t>
            </a:r>
            <a:r>
              <a:rPr lang="nl-NL" dirty="0" smtClean="0"/>
              <a:t> (een dunne katheter in het bloedvat brengen en het bloedvat op te rekken of de afsluiting weg te branden d.m.v. laserstralen). Of vervanging van het zieke bloedvat door een ander bloedvat of een buis van kunststof (</a:t>
            </a:r>
            <a:r>
              <a:rPr lang="nl-NL" b="1" dirty="0" smtClean="0"/>
              <a:t>bypass</a:t>
            </a:r>
            <a:r>
              <a:rPr lang="nl-NL" dirty="0" smtClean="0"/>
              <a:t>). </a:t>
            </a:r>
          </a:p>
        </p:txBody>
      </p:sp>
      <p:pic>
        <p:nvPicPr>
          <p:cNvPr id="4" name="Afbeelding 3"/>
          <p:cNvPicPr>
            <a:picLocks noChangeAspect="1"/>
          </p:cNvPicPr>
          <p:nvPr/>
        </p:nvPicPr>
        <p:blipFill>
          <a:blip r:embed="rId2"/>
          <a:stretch>
            <a:fillRect/>
          </a:stretch>
        </p:blipFill>
        <p:spPr>
          <a:xfrm>
            <a:off x="8349563" y="2084832"/>
            <a:ext cx="2857500" cy="3495675"/>
          </a:xfrm>
          <a:prstGeom prst="rect">
            <a:avLst/>
          </a:prstGeom>
        </p:spPr>
      </p:pic>
    </p:spTree>
    <p:extLst>
      <p:ext uri="{BB962C8B-B14F-4D97-AF65-F5344CB8AC3E}">
        <p14:creationId xmlns:p14="http://schemas.microsoft.com/office/powerpoint/2010/main" val="3205972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Voorkomen/ontstaan vertragen</a:t>
            </a:r>
            <a:endParaRPr lang="nl-NL" dirty="0"/>
          </a:p>
        </p:txBody>
      </p:sp>
      <p:sp>
        <p:nvSpPr>
          <p:cNvPr id="3" name="Tijdelijke aanduiding voor inhoud 2"/>
          <p:cNvSpPr>
            <a:spLocks noGrp="1"/>
          </p:cNvSpPr>
          <p:nvPr>
            <p:ph idx="1"/>
          </p:nvPr>
        </p:nvSpPr>
        <p:spPr>
          <a:xfrm>
            <a:off x="1024128" y="2450123"/>
            <a:ext cx="9720073" cy="4023360"/>
          </a:xfrm>
        </p:spPr>
        <p:txBody>
          <a:bodyPr/>
          <a:lstStyle/>
          <a:p>
            <a:pPr>
              <a:buFont typeface="Arial" panose="020B0604020202020204" pitchFamily="34" charset="0"/>
              <a:buChar char="•"/>
            </a:pPr>
            <a:r>
              <a:rPr lang="nl-NL" dirty="0" smtClean="0"/>
              <a:t> Leefregels</a:t>
            </a:r>
          </a:p>
          <a:p>
            <a:pPr>
              <a:buFont typeface="Arial" panose="020B0604020202020204" pitchFamily="34" charset="0"/>
              <a:buChar char="•"/>
            </a:pPr>
            <a:r>
              <a:rPr lang="nl-NL" dirty="0"/>
              <a:t> </a:t>
            </a:r>
            <a:r>
              <a:rPr lang="nl-NL" dirty="0" smtClean="0"/>
              <a:t>Niet roken</a:t>
            </a:r>
          </a:p>
          <a:p>
            <a:pPr>
              <a:buFont typeface="Arial" panose="020B0604020202020204" pitchFamily="34" charset="0"/>
              <a:buChar char="•"/>
            </a:pPr>
            <a:r>
              <a:rPr lang="nl-NL" dirty="0"/>
              <a:t> </a:t>
            </a:r>
            <a:r>
              <a:rPr lang="nl-NL" dirty="0" smtClean="0"/>
              <a:t>Matig met alcohol </a:t>
            </a:r>
          </a:p>
          <a:p>
            <a:pPr>
              <a:buFont typeface="Arial" panose="020B0604020202020204" pitchFamily="34" charset="0"/>
              <a:buChar char="•"/>
            </a:pPr>
            <a:r>
              <a:rPr lang="nl-NL" dirty="0"/>
              <a:t> </a:t>
            </a:r>
            <a:r>
              <a:rPr lang="nl-NL" dirty="0" smtClean="0"/>
              <a:t>Beweging (minimaal half uur per dag)</a:t>
            </a:r>
          </a:p>
          <a:p>
            <a:pPr>
              <a:buFont typeface="Arial" panose="020B0604020202020204" pitchFamily="34" charset="0"/>
              <a:buChar char="•"/>
            </a:pPr>
            <a:r>
              <a:rPr lang="nl-NL" dirty="0"/>
              <a:t> </a:t>
            </a:r>
            <a:r>
              <a:rPr lang="nl-NL" dirty="0" smtClean="0"/>
              <a:t>‘Vetarm’ eten</a:t>
            </a:r>
          </a:p>
          <a:p>
            <a:pPr>
              <a:buFont typeface="Arial" panose="020B0604020202020204" pitchFamily="34" charset="0"/>
              <a:buChar char="•"/>
            </a:pPr>
            <a:r>
              <a:rPr lang="nl-NL" dirty="0"/>
              <a:t> </a:t>
            </a:r>
            <a:r>
              <a:rPr lang="nl-NL" dirty="0" smtClean="0"/>
              <a:t>Gezond gewicht (18 – 25 BMI).</a:t>
            </a:r>
            <a:endParaRPr lang="nl-NL" dirty="0"/>
          </a:p>
        </p:txBody>
      </p:sp>
    </p:spTree>
    <p:extLst>
      <p:ext uri="{BB962C8B-B14F-4D97-AF65-F5344CB8AC3E}">
        <p14:creationId xmlns:p14="http://schemas.microsoft.com/office/powerpoint/2010/main" val="1781581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Filmpje</a:t>
            </a:r>
            <a:endParaRPr lang="nl-NL" dirty="0"/>
          </a:p>
        </p:txBody>
      </p:sp>
      <p:sp>
        <p:nvSpPr>
          <p:cNvPr id="3" name="Tijdelijke aanduiding voor inhoud 2"/>
          <p:cNvSpPr>
            <a:spLocks noGrp="1"/>
          </p:cNvSpPr>
          <p:nvPr>
            <p:ph idx="1"/>
          </p:nvPr>
        </p:nvSpPr>
        <p:spPr/>
        <p:txBody>
          <a:bodyPr/>
          <a:lstStyle/>
          <a:p>
            <a:pPr marL="0" indent="0">
              <a:buNone/>
            </a:pPr>
            <a:r>
              <a:rPr lang="nl-NL" dirty="0">
                <a:hlinkClick r:id="rId2"/>
              </a:rPr>
              <a:t>https://</a:t>
            </a:r>
            <a:r>
              <a:rPr lang="nl-NL" dirty="0" smtClean="0">
                <a:hlinkClick r:id="rId2"/>
              </a:rPr>
              <a:t>www.youtube.com/watch?v=mRYdz3wr3uY</a:t>
            </a:r>
            <a:endParaRPr lang="nl-NL" dirty="0" smtClean="0"/>
          </a:p>
          <a:p>
            <a:pPr marL="0" indent="0">
              <a:buNone/>
            </a:pPr>
            <a:endParaRPr lang="nl-NL" dirty="0"/>
          </a:p>
          <a:p>
            <a:pPr marL="0" indent="0">
              <a:buNone/>
            </a:pPr>
            <a:r>
              <a:rPr lang="nl-NL" dirty="0">
                <a:hlinkClick r:id="rId3"/>
              </a:rPr>
              <a:t>https://</a:t>
            </a:r>
            <a:r>
              <a:rPr lang="nl-NL" dirty="0" smtClean="0">
                <a:hlinkClick r:id="rId3"/>
              </a:rPr>
              <a:t>www.youtube.com/watch?v=fPSXE5vCbUI</a:t>
            </a:r>
            <a:r>
              <a:rPr lang="nl-NL" dirty="0" smtClean="0"/>
              <a:t> </a:t>
            </a:r>
          </a:p>
          <a:p>
            <a:pPr marL="0" indent="0">
              <a:buNone/>
            </a:pPr>
            <a:endParaRPr lang="nl-NL" dirty="0"/>
          </a:p>
          <a:p>
            <a:pPr marL="0" indent="0">
              <a:buNone/>
            </a:pPr>
            <a:r>
              <a:rPr lang="nl-NL" dirty="0" smtClean="0"/>
              <a:t>Andere filmpjes die je zou kunnen bekijken:</a:t>
            </a:r>
          </a:p>
          <a:p>
            <a:pPr marL="0" indent="0">
              <a:buNone/>
            </a:pPr>
            <a:r>
              <a:rPr lang="nl-NL" dirty="0" smtClean="0"/>
              <a:t>YouTube: </a:t>
            </a:r>
            <a:r>
              <a:rPr lang="nl-NL" b="1" dirty="0" smtClean="0"/>
              <a:t>Juf Daniëlle </a:t>
            </a:r>
            <a:r>
              <a:rPr lang="nl-NL" dirty="0" smtClean="0"/>
              <a:t>-&gt; bloedsomloop </a:t>
            </a:r>
            <a:endParaRPr lang="nl-NL" dirty="0"/>
          </a:p>
        </p:txBody>
      </p:sp>
    </p:spTree>
    <p:extLst>
      <p:ext uri="{BB962C8B-B14F-4D97-AF65-F5344CB8AC3E}">
        <p14:creationId xmlns:p14="http://schemas.microsoft.com/office/powerpoint/2010/main" val="134063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a:t>
            </a:r>
            <a:endParaRPr lang="nl-NL" dirty="0"/>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0979923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Waar gaan we vandaag mee bezig?</a:t>
            </a:r>
            <a:endParaRPr lang="nl-NL" sz="3600" dirty="0"/>
          </a:p>
        </p:txBody>
      </p:sp>
      <p:sp>
        <p:nvSpPr>
          <p:cNvPr id="3" name="Tijdelijke aanduiding voor inhoud 2"/>
          <p:cNvSpPr>
            <a:spLocks noGrp="1"/>
          </p:cNvSpPr>
          <p:nvPr>
            <p:ph idx="1"/>
          </p:nvPr>
        </p:nvSpPr>
        <p:spPr>
          <a:xfrm>
            <a:off x="1024128" y="2335427"/>
            <a:ext cx="9720073" cy="4023360"/>
          </a:xfrm>
        </p:spPr>
        <p:txBody>
          <a:bodyPr/>
          <a:lstStyle/>
          <a:p>
            <a:pPr>
              <a:buFont typeface="Arial" panose="020B0604020202020204" pitchFamily="34" charset="0"/>
              <a:buChar char="•"/>
            </a:pPr>
            <a:r>
              <a:rPr lang="nl-NL" dirty="0"/>
              <a:t> </a:t>
            </a:r>
            <a:r>
              <a:rPr lang="nl-NL" dirty="0" smtClean="0"/>
              <a:t>Arteriosclerose</a:t>
            </a:r>
          </a:p>
          <a:p>
            <a:pPr>
              <a:buFont typeface="Arial" panose="020B0604020202020204" pitchFamily="34" charset="0"/>
              <a:buChar char="•"/>
            </a:pPr>
            <a:r>
              <a:rPr lang="nl-NL" dirty="0"/>
              <a:t> </a:t>
            </a:r>
            <a:r>
              <a:rPr lang="nl-NL" dirty="0" smtClean="0"/>
              <a:t>Opdracht vaatsysteem</a:t>
            </a:r>
          </a:p>
          <a:p>
            <a:pPr marL="0" indent="0">
              <a:buNone/>
            </a:pPr>
            <a:endParaRPr lang="nl-NL" dirty="0"/>
          </a:p>
        </p:txBody>
      </p:sp>
    </p:spTree>
    <p:extLst>
      <p:ext uri="{BB962C8B-B14F-4D97-AF65-F5344CB8AC3E}">
        <p14:creationId xmlns:p14="http://schemas.microsoft.com/office/powerpoint/2010/main" val="2367868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arteriosclerose</a:t>
            </a:r>
            <a:endParaRPr lang="nl-NL" dirty="0"/>
          </a:p>
        </p:txBody>
      </p:sp>
      <p:sp>
        <p:nvSpPr>
          <p:cNvPr id="3" name="Tijdelijke aanduiding voor inhoud 2"/>
          <p:cNvSpPr>
            <a:spLocks noGrp="1"/>
          </p:cNvSpPr>
          <p:nvPr>
            <p:ph idx="1"/>
          </p:nvPr>
        </p:nvSpPr>
        <p:spPr>
          <a:xfrm>
            <a:off x="1024128" y="1779373"/>
            <a:ext cx="5821515" cy="4529987"/>
          </a:xfrm>
        </p:spPr>
        <p:txBody>
          <a:bodyPr>
            <a:normAutofit fontScale="92500" lnSpcReduction="10000"/>
          </a:bodyPr>
          <a:lstStyle/>
          <a:p>
            <a:pPr>
              <a:buFont typeface="Arial" panose="020B0604020202020204" pitchFamily="34" charset="0"/>
              <a:buChar char="•"/>
            </a:pPr>
            <a:r>
              <a:rPr lang="nl-NL" dirty="0" smtClean="0"/>
              <a:t> Slagaderverkalking</a:t>
            </a:r>
          </a:p>
          <a:p>
            <a:pPr>
              <a:buFont typeface="Arial" panose="020B0604020202020204" pitchFamily="34" charset="0"/>
              <a:buChar char="•"/>
            </a:pPr>
            <a:r>
              <a:rPr lang="nl-NL" dirty="0"/>
              <a:t> </a:t>
            </a:r>
            <a:r>
              <a:rPr lang="nl-NL" dirty="0" smtClean="0"/>
              <a:t>Binnenkant van de (slag)ader worden ruw, hard en nauw</a:t>
            </a:r>
          </a:p>
          <a:p>
            <a:pPr>
              <a:buFont typeface="Arial" panose="020B0604020202020204" pitchFamily="34" charset="0"/>
              <a:buChar char="•"/>
            </a:pPr>
            <a:r>
              <a:rPr lang="nl-NL" dirty="0"/>
              <a:t> </a:t>
            </a:r>
            <a:r>
              <a:rPr lang="nl-NL" dirty="0" smtClean="0"/>
              <a:t>Het is een langzaam erger wordende achteruitgang van de kwaliteit van de slagader.</a:t>
            </a:r>
          </a:p>
          <a:p>
            <a:pPr marL="0" indent="0">
              <a:buNone/>
            </a:pPr>
            <a:r>
              <a:rPr lang="nl-NL" dirty="0" smtClean="0"/>
              <a:t>Bij arteriosclerose zetten </a:t>
            </a:r>
            <a:r>
              <a:rPr lang="nl-NL" b="1" dirty="0" smtClean="0"/>
              <a:t>cholesterol, lipoïden en kalk </a:t>
            </a:r>
            <a:r>
              <a:rPr lang="nl-NL" dirty="0" smtClean="0"/>
              <a:t>zich af op de arteriewanden </a:t>
            </a:r>
            <a:r>
              <a:rPr lang="nl-NL" dirty="0" smtClean="0">
                <a:sym typeface="Wingdings" panose="05000000000000000000" pitchFamily="2" charset="2"/>
              </a:rPr>
              <a:t> hierdoor worden de wanden dikker en harder en verliezen hiermee hun elasticiteit.</a:t>
            </a:r>
          </a:p>
          <a:p>
            <a:pPr marL="0" indent="0">
              <a:buNone/>
            </a:pPr>
            <a:r>
              <a:rPr lang="nl-NL" b="1" dirty="0" smtClean="0">
                <a:sym typeface="Wingdings" panose="05000000000000000000" pitchFamily="2" charset="2"/>
              </a:rPr>
              <a:t>Gevolg</a:t>
            </a:r>
            <a:r>
              <a:rPr lang="nl-NL" dirty="0" smtClean="0">
                <a:sym typeface="Wingdings" panose="05000000000000000000" pitchFamily="2" charset="2"/>
              </a:rPr>
              <a:t>: orgaanschade doordat een bloedvat steeds verder vernauwt en de doorbloeding van het orgaan belemmerd wordt.</a:t>
            </a:r>
            <a:endParaRPr lang="nl-NL" dirty="0"/>
          </a:p>
        </p:txBody>
      </p:sp>
      <p:pic>
        <p:nvPicPr>
          <p:cNvPr id="4" name="Afbeelding 3"/>
          <p:cNvPicPr>
            <a:picLocks noChangeAspect="1"/>
          </p:cNvPicPr>
          <p:nvPr/>
        </p:nvPicPr>
        <p:blipFill>
          <a:blip r:embed="rId2"/>
          <a:stretch>
            <a:fillRect/>
          </a:stretch>
        </p:blipFill>
        <p:spPr>
          <a:xfrm>
            <a:off x="7160998" y="2464916"/>
            <a:ext cx="4595308" cy="2700208"/>
          </a:xfrm>
          <a:prstGeom prst="rect">
            <a:avLst/>
          </a:prstGeom>
        </p:spPr>
      </p:pic>
    </p:spTree>
    <p:extLst>
      <p:ext uri="{BB962C8B-B14F-4D97-AF65-F5344CB8AC3E}">
        <p14:creationId xmlns:p14="http://schemas.microsoft.com/office/powerpoint/2010/main" val="2880054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Ontstaan arteriosclerose</a:t>
            </a:r>
            <a:endParaRPr lang="nl-NL" dirty="0"/>
          </a:p>
        </p:txBody>
      </p:sp>
      <p:sp>
        <p:nvSpPr>
          <p:cNvPr id="3" name="Tijdelijke aanduiding voor inhoud 2"/>
          <p:cNvSpPr>
            <a:spLocks noGrp="1"/>
          </p:cNvSpPr>
          <p:nvPr>
            <p:ph idx="1"/>
          </p:nvPr>
        </p:nvSpPr>
        <p:spPr>
          <a:xfrm>
            <a:off x="1024128" y="2093059"/>
            <a:ext cx="6711202" cy="4023360"/>
          </a:xfrm>
        </p:spPr>
        <p:txBody>
          <a:bodyPr>
            <a:normAutofit fontScale="92500"/>
          </a:bodyPr>
          <a:lstStyle/>
          <a:p>
            <a:pPr>
              <a:buFont typeface="Arial" panose="020B0604020202020204" pitchFamily="34" charset="0"/>
              <a:buChar char="•"/>
            </a:pPr>
            <a:r>
              <a:rPr lang="nl-NL" dirty="0" smtClean="0"/>
              <a:t> Naast dat de doorbloeding van het bloedvat steeds verder belemmerd wordt, kunnen ook stukjes van de zieke vaatwand afbreken.</a:t>
            </a:r>
          </a:p>
          <a:p>
            <a:pPr marL="0" indent="0">
              <a:buNone/>
            </a:pPr>
            <a:r>
              <a:rPr lang="nl-NL" b="1" dirty="0" smtClean="0"/>
              <a:t>Gevolg</a:t>
            </a:r>
            <a:r>
              <a:rPr lang="nl-NL" dirty="0" smtClean="0"/>
              <a:t>: deze stukjes kunnen verderop een nauwer bloedvat afsluiten of er kunnen zich bloedstolsels </a:t>
            </a:r>
            <a:r>
              <a:rPr lang="nl-NL" dirty="0" smtClean="0"/>
              <a:t>vormen op </a:t>
            </a:r>
            <a:r>
              <a:rPr lang="nl-NL" dirty="0" smtClean="0"/>
              <a:t>de wand die het </a:t>
            </a:r>
            <a:r>
              <a:rPr lang="nl-NL" dirty="0" smtClean="0"/>
              <a:t>bloedvat </a:t>
            </a:r>
            <a:r>
              <a:rPr lang="nl-NL" dirty="0" smtClean="0"/>
              <a:t>afsluiten. </a:t>
            </a:r>
          </a:p>
          <a:p>
            <a:pPr marL="0" indent="0">
              <a:buNone/>
            </a:pPr>
            <a:r>
              <a:rPr lang="nl-NL" i="1" dirty="0" smtClean="0"/>
              <a:t>Deze bloedstolsels kunnen meegevoerd worden in het bloed, waardoor er elders in het lichaam een bloedvat afgesloten kan worden</a:t>
            </a:r>
            <a:r>
              <a:rPr lang="nl-NL" i="1" dirty="0" smtClean="0"/>
              <a:t>.</a:t>
            </a:r>
          </a:p>
          <a:p>
            <a:pPr marL="0" indent="0">
              <a:buNone/>
            </a:pPr>
            <a:r>
              <a:rPr lang="nl-NL" i="1" dirty="0" smtClean="0"/>
              <a:t>Zitten er bloedstolsels op de wand van de slagader, spreken we van </a:t>
            </a:r>
            <a:r>
              <a:rPr lang="nl-NL" b="1" i="1" dirty="0" smtClean="0"/>
              <a:t>trombose</a:t>
            </a:r>
            <a:r>
              <a:rPr lang="nl-NL" i="1" dirty="0" smtClean="0"/>
              <a:t>. Schiet hier een bloedstolsel van los, spreken we van een </a:t>
            </a:r>
            <a:r>
              <a:rPr lang="nl-NL" b="1" i="1" dirty="0" smtClean="0"/>
              <a:t>embolie.</a:t>
            </a:r>
            <a:endParaRPr lang="nl-NL" i="1" dirty="0"/>
          </a:p>
        </p:txBody>
      </p:sp>
      <p:pic>
        <p:nvPicPr>
          <p:cNvPr id="4" name="Afbeelding 3"/>
          <p:cNvPicPr>
            <a:picLocks noChangeAspect="1"/>
          </p:cNvPicPr>
          <p:nvPr/>
        </p:nvPicPr>
        <p:blipFill>
          <a:blip r:embed="rId2"/>
          <a:stretch>
            <a:fillRect/>
          </a:stretch>
        </p:blipFill>
        <p:spPr>
          <a:xfrm>
            <a:off x="8461670" y="2733020"/>
            <a:ext cx="2743438" cy="2743438"/>
          </a:xfrm>
          <a:prstGeom prst="rect">
            <a:avLst/>
          </a:prstGeom>
        </p:spPr>
      </p:pic>
    </p:spTree>
    <p:extLst>
      <p:ext uri="{BB962C8B-B14F-4D97-AF65-F5344CB8AC3E}">
        <p14:creationId xmlns:p14="http://schemas.microsoft.com/office/powerpoint/2010/main" val="1776080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a:t>
            </a:r>
            <a:endParaRPr lang="nl-NL" dirty="0"/>
          </a:p>
        </p:txBody>
      </p:sp>
      <p:sp>
        <p:nvSpPr>
          <p:cNvPr id="3" name="Tijdelijke aanduiding voor inhoud 2"/>
          <p:cNvSpPr>
            <a:spLocks noGrp="1"/>
          </p:cNvSpPr>
          <p:nvPr>
            <p:ph idx="1"/>
          </p:nvPr>
        </p:nvSpPr>
        <p:spPr>
          <a:xfrm>
            <a:off x="1024128" y="2084832"/>
            <a:ext cx="9720073" cy="4023360"/>
          </a:xfrm>
        </p:spPr>
        <p:txBody>
          <a:bodyPr>
            <a:normAutofit lnSpcReduction="10000"/>
          </a:bodyPr>
          <a:lstStyle/>
          <a:p>
            <a:pPr marL="0" indent="0">
              <a:buNone/>
            </a:pPr>
            <a:r>
              <a:rPr lang="nl-NL" dirty="0" smtClean="0"/>
              <a:t>Wanneer een bloedstolsel ervoor zorgt dat organen en ledematen niet meer voldoende zuurstofrijk (O2) bloed krijgen, kunnen klachten hierbij zijn:</a:t>
            </a:r>
          </a:p>
          <a:p>
            <a:pPr>
              <a:buFont typeface="Arial" panose="020B0604020202020204" pitchFamily="34" charset="0"/>
              <a:buChar char="•"/>
            </a:pPr>
            <a:r>
              <a:rPr lang="nl-NL" dirty="0"/>
              <a:t> P</a:t>
            </a:r>
            <a:r>
              <a:rPr lang="nl-NL" dirty="0" smtClean="0"/>
              <a:t>ijn op de borst (</a:t>
            </a:r>
            <a:r>
              <a:rPr lang="nl-NL" b="1" dirty="0" smtClean="0"/>
              <a:t>angina pectoris</a:t>
            </a:r>
            <a:r>
              <a:rPr lang="nl-NL" dirty="0" smtClean="0"/>
              <a:t>), door vernauwing van de </a:t>
            </a:r>
            <a:r>
              <a:rPr lang="nl-NL" dirty="0" smtClean="0"/>
              <a:t>kransslagaderen</a:t>
            </a:r>
            <a:r>
              <a:rPr lang="nl-NL" dirty="0" smtClean="0"/>
              <a:t>;</a:t>
            </a:r>
          </a:p>
          <a:p>
            <a:pPr>
              <a:buFont typeface="Arial" panose="020B0604020202020204" pitchFamily="34" charset="0"/>
              <a:buChar char="•"/>
            </a:pPr>
            <a:r>
              <a:rPr lang="nl-NL" dirty="0"/>
              <a:t> </a:t>
            </a:r>
            <a:r>
              <a:rPr lang="nl-NL" dirty="0" smtClean="0"/>
              <a:t>Pijn bij het lopen (</a:t>
            </a:r>
            <a:r>
              <a:rPr lang="nl-NL" b="1" dirty="0" smtClean="0"/>
              <a:t>claudicatio </a:t>
            </a:r>
            <a:r>
              <a:rPr lang="nl-NL" b="1" dirty="0" err="1" smtClean="0"/>
              <a:t>intermittens</a:t>
            </a:r>
            <a:r>
              <a:rPr lang="nl-NL" dirty="0" smtClean="0"/>
              <a:t>, etalagebenen).</a:t>
            </a:r>
            <a:endParaRPr lang="nl-NL" dirty="0" smtClean="0"/>
          </a:p>
          <a:p>
            <a:pPr marL="0" indent="0">
              <a:buNone/>
            </a:pPr>
            <a:r>
              <a:rPr lang="nl-NL" dirty="0" smtClean="0"/>
              <a:t>Arteriosclerose kan </a:t>
            </a:r>
            <a:r>
              <a:rPr lang="nl-NL" dirty="0" smtClean="0"/>
              <a:t>aanleiding </a:t>
            </a:r>
            <a:r>
              <a:rPr lang="nl-NL" dirty="0" smtClean="0"/>
              <a:t>geven tot:</a:t>
            </a:r>
          </a:p>
          <a:p>
            <a:pPr>
              <a:buFont typeface="Arial" panose="020B0604020202020204" pitchFamily="34" charset="0"/>
              <a:buChar char="•"/>
            </a:pPr>
            <a:r>
              <a:rPr lang="nl-NL" dirty="0"/>
              <a:t> </a:t>
            </a:r>
            <a:r>
              <a:rPr lang="nl-NL" b="1" dirty="0" smtClean="0"/>
              <a:t>Trombose</a:t>
            </a:r>
            <a:r>
              <a:rPr lang="nl-NL" dirty="0" smtClean="0"/>
              <a:t> (er is een bloedstolsel in een bloedvat gevormd of binnen het hart); </a:t>
            </a:r>
          </a:p>
          <a:p>
            <a:pPr>
              <a:buFont typeface="Arial" panose="020B0604020202020204" pitchFamily="34" charset="0"/>
              <a:buChar char="•"/>
            </a:pPr>
            <a:r>
              <a:rPr lang="nl-NL" dirty="0"/>
              <a:t> </a:t>
            </a:r>
            <a:r>
              <a:rPr lang="nl-NL" b="1" dirty="0" smtClean="0"/>
              <a:t>Embolie</a:t>
            </a:r>
            <a:r>
              <a:rPr lang="nl-NL" dirty="0" smtClean="0"/>
              <a:t> (verstopping van bloedvat door een </a:t>
            </a:r>
            <a:r>
              <a:rPr lang="nl-NL" dirty="0" smtClean="0"/>
              <a:t>bloedstolsel</a:t>
            </a:r>
            <a:r>
              <a:rPr lang="nl-NL" dirty="0" smtClean="0"/>
              <a:t> </a:t>
            </a:r>
            <a:r>
              <a:rPr lang="nl-NL" dirty="0" smtClean="0"/>
              <a:t>dat door het bloed is meegevoerd)</a:t>
            </a:r>
            <a:endParaRPr lang="nl-NL" dirty="0"/>
          </a:p>
        </p:txBody>
      </p:sp>
    </p:spTree>
    <p:extLst>
      <p:ext uri="{BB962C8B-B14F-4D97-AF65-F5344CB8AC3E}">
        <p14:creationId xmlns:p14="http://schemas.microsoft.com/office/powerpoint/2010/main" val="3636187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41170" y="2026508"/>
            <a:ext cx="10454108" cy="3465207"/>
          </a:xfrm>
          <a:prstGeom prst="rect">
            <a:avLst/>
          </a:prstGeom>
        </p:spPr>
      </p:pic>
    </p:spTree>
    <p:extLst>
      <p:ext uri="{BB962C8B-B14F-4D97-AF65-F5344CB8AC3E}">
        <p14:creationId xmlns:p14="http://schemas.microsoft.com/office/powerpoint/2010/main" val="3802795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344088" cy="1499616"/>
          </a:xfrm>
        </p:spPr>
        <p:txBody>
          <a:bodyPr/>
          <a:lstStyle/>
          <a:p>
            <a:r>
              <a:rPr lang="nl-NL" dirty="0" smtClean="0"/>
              <a:t>gevolgen arteriosclerose</a:t>
            </a:r>
            <a:endParaRPr lang="nl-NL" dirty="0"/>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smtClean="0"/>
              <a:t> Zuurstoftekort in het erachter liggende weefsel (</a:t>
            </a:r>
            <a:r>
              <a:rPr lang="nl-NL" b="1" dirty="0" smtClean="0"/>
              <a:t>ischemie</a:t>
            </a:r>
            <a:r>
              <a:rPr lang="nl-NL" dirty="0" smtClean="0"/>
              <a:t>);</a:t>
            </a:r>
          </a:p>
          <a:p>
            <a:pPr>
              <a:buFont typeface="Arial" panose="020B0604020202020204" pitchFamily="34" charset="0"/>
              <a:buChar char="•"/>
            </a:pPr>
            <a:r>
              <a:rPr lang="nl-NL" dirty="0" smtClean="0"/>
              <a:t> Bij een volledige afsluiting ontstaat er weefselafsterving (</a:t>
            </a:r>
            <a:r>
              <a:rPr lang="nl-NL" b="1" dirty="0" smtClean="0"/>
              <a:t>necrose</a:t>
            </a:r>
            <a:r>
              <a:rPr lang="nl-NL" dirty="0" smtClean="0"/>
              <a:t>). In een orgaan of bloedvat heet dit een </a:t>
            </a:r>
            <a:r>
              <a:rPr lang="nl-NL" b="1" dirty="0" smtClean="0"/>
              <a:t>infarct</a:t>
            </a:r>
            <a:r>
              <a:rPr lang="nl-NL" dirty="0" smtClean="0"/>
              <a:t>, op het been/de voet heet dit </a:t>
            </a:r>
            <a:r>
              <a:rPr lang="nl-NL" b="1" dirty="0" smtClean="0"/>
              <a:t>gangreen</a:t>
            </a:r>
            <a:r>
              <a:rPr lang="nl-NL" dirty="0"/>
              <a:t>;</a:t>
            </a:r>
            <a:endParaRPr lang="nl-NL" dirty="0" smtClean="0"/>
          </a:p>
          <a:p>
            <a:pPr>
              <a:buFont typeface="Arial" panose="020B0604020202020204" pitchFamily="34" charset="0"/>
              <a:buChar char="•"/>
            </a:pPr>
            <a:r>
              <a:rPr lang="nl-NL" dirty="0"/>
              <a:t> </a:t>
            </a:r>
            <a:r>
              <a:rPr lang="nl-NL" dirty="0" smtClean="0"/>
              <a:t>Een afgebroken deeltje van een </a:t>
            </a:r>
            <a:r>
              <a:rPr lang="nl-NL" dirty="0" err="1" smtClean="0"/>
              <a:t>thrombus</a:t>
            </a:r>
            <a:r>
              <a:rPr lang="nl-NL" dirty="0" smtClean="0"/>
              <a:t> noem je een </a:t>
            </a:r>
            <a:r>
              <a:rPr lang="nl-NL" b="1" dirty="0" err="1" smtClean="0"/>
              <a:t>embolus</a:t>
            </a:r>
            <a:r>
              <a:rPr lang="nl-NL" dirty="0" smtClean="0"/>
              <a:t> (trombose &amp; embolie);</a:t>
            </a:r>
          </a:p>
          <a:p>
            <a:pPr>
              <a:buFont typeface="Arial" panose="020B0604020202020204" pitchFamily="34" charset="0"/>
              <a:buChar char="•"/>
            </a:pPr>
            <a:r>
              <a:rPr lang="nl-NL" dirty="0"/>
              <a:t> </a:t>
            </a:r>
            <a:r>
              <a:rPr lang="nl-NL" dirty="0" smtClean="0"/>
              <a:t>Verkalkte slagaders scheuren gemakkelijk, er ontstaat dan een bloeding.</a:t>
            </a:r>
            <a:endParaRPr lang="nl-NL" dirty="0"/>
          </a:p>
        </p:txBody>
      </p:sp>
    </p:spTree>
    <p:extLst>
      <p:ext uri="{BB962C8B-B14F-4D97-AF65-F5344CB8AC3E}">
        <p14:creationId xmlns:p14="http://schemas.microsoft.com/office/powerpoint/2010/main" val="2498985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Aandoeningen ontstaan door arteriosclerose:</a:t>
            </a:r>
            <a:endParaRPr lang="nl-NL" dirty="0"/>
          </a:p>
        </p:txBody>
      </p:sp>
      <p:sp>
        <p:nvSpPr>
          <p:cNvPr id="3" name="Tijdelijke aanduiding voor inhoud 2"/>
          <p:cNvSpPr>
            <a:spLocks noGrp="1"/>
          </p:cNvSpPr>
          <p:nvPr>
            <p:ph idx="1"/>
          </p:nvPr>
        </p:nvSpPr>
        <p:spPr>
          <a:xfrm>
            <a:off x="1024129" y="2286000"/>
            <a:ext cx="6142790" cy="4023360"/>
          </a:xfrm>
        </p:spPr>
        <p:txBody>
          <a:bodyPr>
            <a:normAutofit lnSpcReduction="10000"/>
          </a:bodyPr>
          <a:lstStyle/>
          <a:p>
            <a:pPr marL="0" indent="0">
              <a:buNone/>
            </a:pPr>
            <a:r>
              <a:rPr lang="nl-NL" b="1" dirty="0" smtClean="0"/>
              <a:t>Hersenen</a:t>
            </a:r>
          </a:p>
          <a:p>
            <a:pPr>
              <a:buFont typeface="Arial" panose="020B0604020202020204" pitchFamily="34" charset="0"/>
              <a:buChar char="•"/>
            </a:pPr>
            <a:r>
              <a:rPr lang="nl-NL" dirty="0"/>
              <a:t> </a:t>
            </a:r>
            <a:r>
              <a:rPr lang="nl-NL" dirty="0" smtClean="0"/>
              <a:t>TIA (</a:t>
            </a:r>
            <a:r>
              <a:rPr lang="nl-NL" dirty="0" err="1" smtClean="0"/>
              <a:t>Transiënt</a:t>
            </a:r>
            <a:r>
              <a:rPr lang="nl-NL" dirty="0" smtClean="0"/>
              <a:t> </a:t>
            </a:r>
            <a:r>
              <a:rPr lang="nl-NL" dirty="0" err="1" smtClean="0"/>
              <a:t>Ischaemic</a:t>
            </a:r>
            <a:r>
              <a:rPr lang="nl-NL" dirty="0" smtClean="0"/>
              <a:t> Attack)</a:t>
            </a:r>
          </a:p>
          <a:p>
            <a:pPr>
              <a:buFont typeface="Arial" panose="020B0604020202020204" pitchFamily="34" charset="0"/>
              <a:buChar char="•"/>
            </a:pPr>
            <a:r>
              <a:rPr lang="nl-NL" dirty="0"/>
              <a:t> </a:t>
            </a:r>
            <a:r>
              <a:rPr lang="nl-NL" dirty="0" smtClean="0"/>
              <a:t>CVA (Cerebro Vasculair Accident)</a:t>
            </a:r>
          </a:p>
          <a:p>
            <a:pPr marL="0" indent="0">
              <a:buNone/>
            </a:pPr>
            <a:r>
              <a:rPr lang="nl-NL" b="1" dirty="0" smtClean="0"/>
              <a:t>Hart</a:t>
            </a:r>
          </a:p>
          <a:p>
            <a:pPr>
              <a:buFont typeface="Arial" panose="020B0604020202020204" pitchFamily="34" charset="0"/>
              <a:buChar char="•"/>
            </a:pPr>
            <a:r>
              <a:rPr lang="nl-NL" dirty="0"/>
              <a:t> </a:t>
            </a:r>
            <a:r>
              <a:rPr lang="nl-NL" dirty="0" smtClean="0"/>
              <a:t>Angina pectoris</a:t>
            </a:r>
          </a:p>
          <a:p>
            <a:pPr>
              <a:buFont typeface="Arial" panose="020B0604020202020204" pitchFamily="34" charset="0"/>
              <a:buChar char="•"/>
            </a:pPr>
            <a:r>
              <a:rPr lang="nl-NL" dirty="0"/>
              <a:t> </a:t>
            </a:r>
            <a:r>
              <a:rPr lang="nl-NL" dirty="0" smtClean="0"/>
              <a:t>Hartinfarct</a:t>
            </a:r>
            <a:endParaRPr lang="nl-NL" dirty="0"/>
          </a:p>
          <a:p>
            <a:pPr marL="0" indent="0">
              <a:buNone/>
            </a:pPr>
            <a:r>
              <a:rPr lang="nl-NL" b="1" dirty="0" smtClean="0"/>
              <a:t>Been:</a:t>
            </a:r>
          </a:p>
          <a:p>
            <a:pPr>
              <a:buFont typeface="Arial" panose="020B0604020202020204" pitchFamily="34" charset="0"/>
              <a:buChar char="•"/>
            </a:pPr>
            <a:r>
              <a:rPr lang="nl-NL" dirty="0"/>
              <a:t> </a:t>
            </a:r>
            <a:r>
              <a:rPr lang="nl-NL" dirty="0" smtClean="0"/>
              <a:t>Claudicatio </a:t>
            </a:r>
            <a:r>
              <a:rPr lang="nl-NL" dirty="0" err="1" smtClean="0"/>
              <a:t>intermittens</a:t>
            </a:r>
            <a:r>
              <a:rPr lang="nl-NL" dirty="0" smtClean="0"/>
              <a:t> (etalagebenen).</a:t>
            </a:r>
          </a:p>
          <a:p>
            <a:pPr marL="0" indent="0">
              <a:buNone/>
            </a:pPr>
            <a:r>
              <a:rPr lang="nl-NL" sz="1400" i="1" dirty="0" smtClean="0"/>
              <a:t>De </a:t>
            </a:r>
            <a:r>
              <a:rPr lang="nl-NL" sz="1400" i="1" dirty="0" err="1" smtClean="0"/>
              <a:t>arteriosclerotische</a:t>
            </a:r>
            <a:r>
              <a:rPr lang="nl-NL" sz="1400" i="1" dirty="0" smtClean="0"/>
              <a:t> aandoeningen in het been worden gezamenlijk perifeer arteriële vaataandoeningen genoemd (PVA).</a:t>
            </a:r>
          </a:p>
        </p:txBody>
      </p:sp>
      <p:pic>
        <p:nvPicPr>
          <p:cNvPr id="4" name="Afbeelding 3"/>
          <p:cNvPicPr>
            <a:picLocks noChangeAspect="1"/>
          </p:cNvPicPr>
          <p:nvPr/>
        </p:nvPicPr>
        <p:blipFill>
          <a:blip r:embed="rId2"/>
          <a:stretch>
            <a:fillRect/>
          </a:stretch>
        </p:blipFill>
        <p:spPr>
          <a:xfrm>
            <a:off x="7607256" y="2459522"/>
            <a:ext cx="3785674" cy="3849838"/>
          </a:xfrm>
          <a:prstGeom prst="rect">
            <a:avLst/>
          </a:prstGeom>
        </p:spPr>
      </p:pic>
    </p:spTree>
    <p:extLst>
      <p:ext uri="{BB962C8B-B14F-4D97-AF65-F5344CB8AC3E}">
        <p14:creationId xmlns:p14="http://schemas.microsoft.com/office/powerpoint/2010/main" val="3062680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Risicofactoren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zijn risicofactoren om arteriosclerose te krijgen?</a:t>
            </a:r>
          </a:p>
          <a:p>
            <a:pPr>
              <a:buFont typeface="Arial" panose="020B0604020202020204" pitchFamily="34" charset="0"/>
              <a:buChar char="•"/>
            </a:pPr>
            <a:r>
              <a:rPr lang="nl-NL" dirty="0"/>
              <a:t> </a:t>
            </a:r>
            <a:r>
              <a:rPr lang="nl-NL" dirty="0" smtClean="0"/>
              <a:t>Leeftijd (het is een verouderingsziekte)</a:t>
            </a:r>
          </a:p>
          <a:p>
            <a:pPr>
              <a:buFont typeface="Arial" panose="020B0604020202020204" pitchFamily="34" charset="0"/>
              <a:buChar char="•"/>
            </a:pPr>
            <a:r>
              <a:rPr lang="nl-NL" dirty="0" smtClean="0"/>
              <a:t> Mannelijk geslacht</a:t>
            </a:r>
          </a:p>
          <a:p>
            <a:pPr>
              <a:buFont typeface="Arial" panose="020B0604020202020204" pitchFamily="34" charset="0"/>
              <a:buChar char="•"/>
            </a:pPr>
            <a:r>
              <a:rPr lang="nl-NL" dirty="0" smtClean="0"/>
              <a:t> Erfelijke aanleg</a:t>
            </a:r>
          </a:p>
          <a:p>
            <a:pPr>
              <a:buFont typeface="Arial" panose="020B0604020202020204" pitchFamily="34" charset="0"/>
              <a:buChar char="•"/>
            </a:pPr>
            <a:r>
              <a:rPr lang="nl-NL" dirty="0"/>
              <a:t> </a:t>
            </a:r>
            <a:r>
              <a:rPr lang="nl-NL" dirty="0" smtClean="0"/>
              <a:t>Verhoogd cholesterolgehalte in het bloed</a:t>
            </a:r>
          </a:p>
          <a:p>
            <a:pPr>
              <a:buFont typeface="Arial" panose="020B0604020202020204" pitchFamily="34" charset="0"/>
              <a:buChar char="•"/>
            </a:pPr>
            <a:r>
              <a:rPr lang="nl-NL" dirty="0"/>
              <a:t> </a:t>
            </a:r>
            <a:r>
              <a:rPr lang="nl-NL" dirty="0" smtClean="0"/>
              <a:t>Hoge bloeddruk (hypertensie)</a:t>
            </a:r>
          </a:p>
          <a:p>
            <a:pPr>
              <a:buFont typeface="Arial" panose="020B0604020202020204" pitchFamily="34" charset="0"/>
              <a:buChar char="•"/>
            </a:pPr>
            <a:r>
              <a:rPr lang="nl-NL" dirty="0"/>
              <a:t> </a:t>
            </a:r>
            <a:r>
              <a:rPr lang="nl-NL" dirty="0" smtClean="0"/>
              <a:t>Roken</a:t>
            </a:r>
          </a:p>
          <a:p>
            <a:pPr>
              <a:buFont typeface="Arial" panose="020B0604020202020204" pitchFamily="34" charset="0"/>
              <a:buChar char="•"/>
            </a:pPr>
            <a:r>
              <a:rPr lang="nl-NL" dirty="0"/>
              <a:t> </a:t>
            </a:r>
            <a:r>
              <a:rPr lang="nl-NL" dirty="0" smtClean="0"/>
              <a:t>Overgewicht (adipositas, obesitas)</a:t>
            </a:r>
          </a:p>
        </p:txBody>
      </p:sp>
    </p:spTree>
    <p:extLst>
      <p:ext uri="{BB962C8B-B14F-4D97-AF65-F5344CB8AC3E}">
        <p14:creationId xmlns:p14="http://schemas.microsoft.com/office/powerpoint/2010/main" val="19892163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Rood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709</TotalTime>
  <Words>588</Words>
  <Application>Microsoft Office PowerPoint</Application>
  <PresentationFormat>Breedbeeld</PresentationFormat>
  <Paragraphs>68</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Century Gothic</vt:lpstr>
      <vt:lpstr>Tw Cen MT</vt:lpstr>
      <vt:lpstr>Wingdings</vt:lpstr>
      <vt:lpstr>Wingdings 3</vt:lpstr>
      <vt:lpstr>Integraal</vt:lpstr>
      <vt:lpstr>Medische kennis</vt:lpstr>
      <vt:lpstr>Waar gaan we vandaag mee bezig?</vt:lpstr>
      <vt:lpstr>arteriosclerose</vt:lpstr>
      <vt:lpstr>Ontstaan arteriosclerose</vt:lpstr>
      <vt:lpstr>vervolg</vt:lpstr>
      <vt:lpstr>PowerPoint-presentatie</vt:lpstr>
      <vt:lpstr>gevolgen arteriosclerose</vt:lpstr>
      <vt:lpstr>Aandoeningen ontstaan door arteriosclerose:</vt:lpstr>
      <vt:lpstr>Risicofactoren</vt:lpstr>
      <vt:lpstr>Behandeling arteriosclerose</vt:lpstr>
      <vt:lpstr>Voorkomen/ontstaan vertragen</vt:lpstr>
      <vt:lpstr>Filmpje</vt:lpstr>
      <vt:lpstr>Opdracht</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Medische kennis</dc:title>
  <dc:creator>Hanneke van Tuinen</dc:creator>
  <cp:lastModifiedBy>Hanneke van Tuinen</cp:lastModifiedBy>
  <cp:revision>12</cp:revision>
  <dcterms:created xsi:type="dcterms:W3CDTF">2018-11-22T09:26:39Z</dcterms:created>
  <dcterms:modified xsi:type="dcterms:W3CDTF">2018-11-23T09:51:23Z</dcterms:modified>
</cp:coreProperties>
</file>